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6" r:id="rId3"/>
    <p:sldMasterId id="2147483684" r:id="rId4"/>
    <p:sldMasterId id="2147483702" r:id="rId5"/>
    <p:sldMasterId id="2147483720" r:id="rId6"/>
    <p:sldMasterId id="2147483738" r:id="rId7"/>
    <p:sldMasterId id="2147483756" r:id="rId8"/>
    <p:sldMasterId id="2147483774" r:id="rId9"/>
    <p:sldMasterId id="2147483792" r:id="rId10"/>
  </p:sldMasterIdLst>
  <p:notesMasterIdLst>
    <p:notesMasterId r:id="rId12"/>
  </p:notesMasterIdLst>
  <p:handoutMasterIdLst>
    <p:handoutMasterId r:id="rId29"/>
  </p:handoutMasterIdLst>
  <p:sldIdLst>
    <p:sldId id="256" r:id="rId11"/>
    <p:sldId id="258" r:id="rId13"/>
    <p:sldId id="277" r:id="rId14"/>
    <p:sldId id="294" r:id="rId15"/>
    <p:sldId id="295" r:id="rId16"/>
    <p:sldId id="260" r:id="rId17"/>
    <p:sldId id="297" r:id="rId18"/>
    <p:sldId id="298" r:id="rId19"/>
    <p:sldId id="299" r:id="rId20"/>
    <p:sldId id="300" r:id="rId21"/>
    <p:sldId id="296" r:id="rId22"/>
    <p:sldId id="302" r:id="rId23"/>
    <p:sldId id="303" r:id="rId24"/>
    <p:sldId id="266" r:id="rId25"/>
    <p:sldId id="304" r:id="rId26"/>
    <p:sldId id="307" r:id="rId27"/>
    <p:sldId id="280" r:id="rId28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3FCCA5CC-F365-4341-BFB8-B60DA5A3B15D}">
          <p14:sldIdLst>
            <p14:sldId id="256"/>
          </p14:sldIdLst>
        </p14:section>
        <p14:section name="目录" id="{017F0D12-27D2-490C-910C-815125398AC8}">
          <p14:sldIdLst>
            <p14:sldId id="258"/>
          </p14:sldIdLst>
        </p14:section>
        <p14:section name="过渡页" id="{255FA83B-1C12-40C6-B414-038CF2130AE8}">
          <p14:sldIdLst>
            <p14:sldId id="277"/>
            <p14:sldId id="294"/>
            <p14:sldId id="295"/>
            <p14:sldId id="260"/>
            <p14:sldId id="297"/>
            <p14:sldId id="298"/>
            <p14:sldId id="299"/>
            <p14:sldId id="300"/>
            <p14:sldId id="296"/>
          </p14:sldIdLst>
        </p14:section>
        <p14:section name="内页" id="{C6D91BFE-80F2-473C-AE71-1EA12DA3CD92}">
          <p14:sldIdLst>
            <p14:sldId id="302"/>
            <p14:sldId id="303"/>
            <p14:sldId id="266"/>
            <p14:sldId id="304"/>
            <p14:sldId id="307"/>
          </p14:sldIdLst>
        </p14:section>
        <p14:section name="封底" id="{2E025735-C41C-4ED5-94AB-BFCE16B95C49}">
          <p14:sldIdLst>
            <p14:sldId id="280"/>
          </p14:sldIdLst>
        </p14:section>
        <p14:section name="设计规范" id="{D649FF30-C064-4F5D-86A8-654B6F88799F}">
          <p14:sldIdLst/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2434" userDrawn="1">
          <p15:clr>
            <a:srgbClr val="A4A3A4"/>
          </p15:clr>
        </p15:guide>
        <p15:guide id="4" orient="horz" pos="21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1EB"/>
    <a:srgbClr val="EDEDED"/>
    <a:srgbClr val="AA1219"/>
    <a:srgbClr val="CC0000"/>
    <a:srgbClr val="FF0000"/>
    <a:srgbClr val="F8EC00"/>
    <a:srgbClr val="FAEDDE"/>
    <a:srgbClr val="FEC776"/>
    <a:srgbClr val="EDF0F0"/>
    <a:srgbClr val="A9D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3" autoAdjust="0"/>
    <p:restoredTop sz="94643" autoAdjust="0"/>
  </p:normalViewPr>
  <p:slideViewPr>
    <p:cSldViewPr snapToGrid="0" showGuides="1">
      <p:cViewPr varScale="1">
        <p:scale>
          <a:sx n="86" d="100"/>
          <a:sy n="86" d="100"/>
        </p:scale>
        <p:origin x="51" y="102"/>
      </p:cViewPr>
      <p:guideLst>
        <p:guide pos="3840"/>
        <p:guide pos="2434"/>
        <p:guide orient="horz" pos="215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36"/>
    </p:cViewPr>
  </p:sorterViewPr>
  <p:notesViewPr>
    <p:cSldViewPr snapToGrid="0">
      <p:cViewPr varScale="1">
        <p:scale>
          <a:sx n="83" d="100"/>
          <a:sy n="83" d="100"/>
        </p:scale>
        <p:origin x="29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3" Type="http://schemas.openxmlformats.org/officeDocument/2006/relationships/tags" Target="tags/tag17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9" Type="http://schemas.openxmlformats.org/officeDocument/2006/relationships/handoutMaster" Target="handoutMasters/handoutMaster1.xml"/><Relationship Id="rId28" Type="http://schemas.openxmlformats.org/officeDocument/2006/relationships/slide" Target="slides/slide17.xml"/><Relationship Id="rId27" Type="http://schemas.openxmlformats.org/officeDocument/2006/relationships/slide" Target="slides/slide16.xml"/><Relationship Id="rId26" Type="http://schemas.openxmlformats.org/officeDocument/2006/relationships/slide" Target="slides/slide15.xml"/><Relationship Id="rId25" Type="http://schemas.openxmlformats.org/officeDocument/2006/relationships/slide" Target="slides/slide14.xml"/><Relationship Id="rId24" Type="http://schemas.openxmlformats.org/officeDocument/2006/relationships/slide" Target="slides/slide13.xml"/><Relationship Id="rId23" Type="http://schemas.openxmlformats.org/officeDocument/2006/relationships/slide" Target="slides/slide12.xml"/><Relationship Id="rId22" Type="http://schemas.openxmlformats.org/officeDocument/2006/relationships/slide" Target="slides/slide11.xml"/><Relationship Id="rId21" Type="http://schemas.openxmlformats.org/officeDocument/2006/relationships/slide" Target="slides/slide10.xml"/><Relationship Id="rId20" Type="http://schemas.openxmlformats.org/officeDocument/2006/relationships/slide" Target="slides/slide9.xml"/><Relationship Id="rId2" Type="http://schemas.openxmlformats.org/officeDocument/2006/relationships/theme" Target="theme/theme1.xml"/><Relationship Id="rId19" Type="http://schemas.openxmlformats.org/officeDocument/2006/relationships/slide" Target="slides/slide8.xml"/><Relationship Id="rId18" Type="http://schemas.openxmlformats.org/officeDocument/2006/relationships/slide" Target="slides/slide7.xml"/><Relationship Id="rId17" Type="http://schemas.openxmlformats.org/officeDocument/2006/relationships/slide" Target="slides/slide6.xml"/><Relationship Id="rId16" Type="http://schemas.openxmlformats.org/officeDocument/2006/relationships/slide" Target="slides/slide5.xml"/><Relationship Id="rId15" Type="http://schemas.openxmlformats.org/officeDocument/2006/relationships/slide" Target="slides/slide4.xml"/><Relationship Id="rId14" Type="http://schemas.openxmlformats.org/officeDocument/2006/relationships/slide" Target="slides/slide3.xml"/><Relationship Id="rId13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1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FD112-0CED-45F9-83CF-E12CD0876C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AFF9C-CAE3-49DD-A734-0E281207760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wdp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F1DD2-9A69-4A30-A20B-8ED9F9F614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9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15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9" Type="http://schemas.openxmlformats.org/officeDocument/2006/relationships/theme" Target="../theme/theme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.xml"/><Relationship Id="rId8" Type="http://schemas.openxmlformats.org/officeDocument/2006/relationships/slideLayout" Target="../slideLayouts/slideLayout59.xml"/><Relationship Id="rId7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3.xml"/><Relationship Id="rId19" Type="http://schemas.openxmlformats.org/officeDocument/2006/relationships/theme" Target="../theme/theme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52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2.xml"/><Relationship Id="rId3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0.xml"/><Relationship Id="rId19" Type="http://schemas.openxmlformats.org/officeDocument/2006/relationships/theme" Target="../theme/theme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" Type="http://schemas.openxmlformats.org/officeDocument/2006/relationships/slideLayout" Target="../slideLayouts/slideLayout69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.xml"/><Relationship Id="rId8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1.xml"/><Relationship Id="rId5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8.xml"/><Relationship Id="rId2" Type="http://schemas.openxmlformats.org/officeDocument/2006/relationships/slideLayout" Target="../slideLayouts/slideLayout87.xml"/><Relationship Id="rId19" Type="http://schemas.openxmlformats.org/officeDocument/2006/relationships/theme" Target="../theme/theme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.xml"/><Relationship Id="rId16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00.xml"/><Relationship Id="rId14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95.xml"/><Relationship Id="rId1" Type="http://schemas.openxmlformats.org/officeDocument/2006/relationships/slideLayout" Target="../slideLayouts/slideLayout86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.xml"/><Relationship Id="rId8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4.xml"/><Relationship Id="rId19" Type="http://schemas.openxmlformats.org/officeDocument/2006/relationships/theme" Target="../theme/theme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03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1.xml"/><Relationship Id="rId19" Type="http://schemas.openxmlformats.org/officeDocument/2006/relationships/theme" Target="../theme/theme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36.xml"/><Relationship Id="rId16" Type="http://schemas.openxmlformats.org/officeDocument/2006/relationships/slideLayout" Target="../slideLayouts/slideLayout135.xml"/><Relationship Id="rId15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0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144.xml"/><Relationship Id="rId7" Type="http://schemas.openxmlformats.org/officeDocument/2006/relationships/slideLayout" Target="../slideLayouts/slideLayout143.xml"/><Relationship Id="rId6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41.xml"/><Relationship Id="rId4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9.xml"/><Relationship Id="rId2" Type="http://schemas.openxmlformats.org/officeDocument/2006/relationships/slideLayout" Target="../slideLayouts/slideLayout138.xml"/><Relationship Id="rId19" Type="http://schemas.openxmlformats.org/officeDocument/2006/relationships/theme" Target="../theme/theme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53.xml"/><Relationship Id="rId16" Type="http://schemas.openxmlformats.org/officeDocument/2006/relationships/slideLayout" Target="../slideLayouts/slideLayout152.xml"/><Relationship Id="rId15" Type="http://schemas.openxmlformats.org/officeDocument/2006/relationships/slideLayout" Target="../slideLayouts/slideLayout151.xml"/><Relationship Id="rId14" Type="http://schemas.openxmlformats.org/officeDocument/2006/relationships/slideLayout" Target="../slideLayouts/slideLayout150.xml"/><Relationship Id="rId13" Type="http://schemas.openxmlformats.org/officeDocument/2006/relationships/slideLayout" Target="../slideLayouts/slideLayout149.xml"/><Relationship Id="rId12" Type="http://schemas.openxmlformats.org/officeDocument/2006/relationships/slideLayout" Target="../slideLayouts/slideLayout148.xml"/><Relationship Id="rId11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4.xml"/><Relationship Id="rId1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4.xml"/><Relationship Id="rId1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.xml"/><Relationship Id="rId1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8.xml"/><Relationship Id="rId1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6.xml"/><Relationship Id="rId1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8" Type="http://schemas.openxmlformats.org/officeDocument/2006/relationships/slideLayout" Target="../slideLayouts/slideLayout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1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0.xml"/><Relationship Id="rId1" Type="http://schemas.openxmlformats.org/officeDocument/2006/relationships/image" Target="../media/image2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7.xml"/><Relationship Id="rId1" Type="http://schemas.openxmlformats.org/officeDocument/2006/relationships/image" Target="../media/image2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7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4.xml"/><Relationship Id="rId1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4.xml"/><Relationship Id="rId1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46</a:t>
            </a:r>
            <a:r>
              <a:rPr lang="zh-CN" altLang="en-US" dirty="0"/>
              <a:t>期本科生研究计划</a:t>
            </a:r>
            <a:r>
              <a:rPr lang="zh-CN" altLang="en-US" dirty="0"/>
              <a:t>答辩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2025.3.8</a:t>
            </a:r>
            <a:endParaRPr lang="en-US" alt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陈文鹏</a:t>
            </a:r>
            <a:r>
              <a:rPr lang="en-US" altLang="zh-CN" dirty="0"/>
              <a:t> </a:t>
            </a:r>
            <a:r>
              <a:rPr lang="zh-CN" altLang="en-US" dirty="0"/>
              <a:t>任子谦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三种状态判断（正常</a:t>
            </a:r>
            <a:r>
              <a:rPr lang="en-US" altLang="zh-CN"/>
              <a:t> </a:t>
            </a:r>
            <a:r>
              <a:rPr lang="zh-CN" altLang="en-US"/>
              <a:t>预警</a:t>
            </a:r>
            <a:r>
              <a:rPr lang="en-US" altLang="zh-CN"/>
              <a:t> </a:t>
            </a:r>
            <a:r>
              <a:rPr lang="zh-CN" altLang="en-US"/>
              <a:t>危险）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sz="quarter" idx="10"/>
          </p:nvPr>
        </p:nvPicPr>
        <p:blipFill>
          <a:blip r:embed="rId1"/>
          <a:stretch>
            <a:fillRect/>
          </a:stretch>
        </p:blipFill>
        <p:spPr>
          <a:xfrm>
            <a:off x="3305175" y="1280160"/>
            <a:ext cx="5457190" cy="48933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项目展示</a:t>
            </a:r>
            <a:endParaRPr lang="zh-CN" altLang="en-US" sz="3200" b="1" dirty="0">
              <a:solidFill>
                <a:srgbClr val="C8161E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altLang="zh-CN" sz="1400" dirty="0">
              <a:solidFill>
                <a:schemeClr val="accent2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04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代码</a:t>
            </a:r>
            <a:r>
              <a:rPr lang="zh-CN" altLang="en-US"/>
              <a:t>展示</a:t>
            </a:r>
            <a:endParaRPr lang="zh-CN" altLang="en-US"/>
          </a:p>
        </p:txBody>
      </p:sp>
      <p:sp>
        <p:nvSpPr>
          <p:cNvPr id="3" name="内容占位符 2"/>
          <p:cNvSpPr/>
          <p:nvPr>
            <p:ph sz="quarter" idx="10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2" descr="a4c810d52628fc5888f9004e694bf9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525" y="1142365"/>
            <a:ext cx="12201525" cy="5213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代码</a:t>
            </a:r>
            <a:r>
              <a:rPr lang="zh-CN" altLang="en-US"/>
              <a:t>展示</a:t>
            </a:r>
            <a:endParaRPr lang="zh-CN" altLang="en-US"/>
          </a:p>
        </p:txBody>
      </p:sp>
      <p:sp>
        <p:nvSpPr>
          <p:cNvPr id="3" name="内容占位符 2"/>
          <p:cNvSpPr/>
          <p:nvPr>
            <p:ph sz="quarter" idx="10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0" name="图片 20" descr="856fa9f5c557ee6fb5cbb0fa80a7c5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750" y="921385"/>
            <a:ext cx="11485245" cy="5863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结果分析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buNone/>
            </a:pPr>
            <a:endParaRPr lang="zh-CN" altLang="en-US" dirty="0"/>
          </a:p>
        </p:txBody>
      </p:sp>
      <p:pic>
        <p:nvPicPr>
          <p:cNvPr id="57" name="图片 57" descr="642a3be0804c149cc285b53e0beac4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6850" y="965835"/>
            <a:ext cx="8639175" cy="5184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检测</a:t>
            </a:r>
            <a:r>
              <a:rPr lang="zh-CN" altLang="en-US"/>
              <a:t>成果</a:t>
            </a:r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1586230" y="1069975"/>
            <a:ext cx="8193405" cy="47180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检测</a:t>
            </a:r>
            <a:r>
              <a:rPr lang="zh-CN" altLang="en-US"/>
              <a:t>成果</a:t>
            </a:r>
            <a:endParaRPr lang="zh-CN" altLang="en-US"/>
          </a:p>
        </p:txBody>
      </p:sp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1171575" y="955040"/>
            <a:ext cx="9371330" cy="49472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 descr="图片包含 泰迪熊, 建筑, 熊, 装满&#10;&#10;描述已自动生成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9" r="20389"/>
          <a:stretch>
            <a:fillRect/>
          </a:stretch>
        </p:blipFill>
        <p:spPr/>
      </p:pic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6618650" y="121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研究内容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11" name="组合 10"/>
          <p:cNvGrpSpPr/>
          <p:nvPr>
            <p:custDataLst>
              <p:tags r:id="rId3"/>
            </p:custDataLst>
          </p:nvPr>
        </p:nvGrpSpPr>
        <p:grpSpPr>
          <a:xfrm>
            <a:off x="5688375" y="1218700"/>
            <a:ext cx="720000" cy="720000"/>
            <a:chOff x="5412150" y="1180600"/>
            <a:chExt cx="720000" cy="720000"/>
          </a:xfrm>
        </p:grpSpPr>
        <p:sp>
          <p:nvSpPr>
            <p:cNvPr id="12" name="矩形 11"/>
            <p:cNvSpPr/>
            <p:nvPr>
              <p:custDataLst>
                <p:tags r:id="rId4"/>
              </p:custDataLst>
            </p:nvPr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13" name="矩形 12"/>
            <p:cNvSpPr/>
            <p:nvPr>
              <p:custDataLst>
                <p:tags r:id="rId5"/>
              </p:custDataLst>
            </p:nvPr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>
            <p:custDataLst>
              <p:tags r:id="rId6"/>
            </p:custDataLst>
          </p:nvPr>
        </p:nvGrpSpPr>
        <p:grpSpPr>
          <a:xfrm>
            <a:off x="5688375" y="2298700"/>
            <a:ext cx="720000" cy="720000"/>
            <a:chOff x="5412150" y="2260600"/>
            <a:chExt cx="720000" cy="720000"/>
          </a:xfrm>
        </p:grpSpPr>
        <p:sp>
          <p:nvSpPr>
            <p:cNvPr id="15" name="矩形 14"/>
            <p:cNvSpPr/>
            <p:nvPr>
              <p:custDataLst>
                <p:tags r:id="rId7"/>
              </p:custDataLst>
            </p:nvPr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16" name="矩形 15"/>
            <p:cNvSpPr/>
            <p:nvPr>
              <p:custDataLst>
                <p:tags r:id="rId8"/>
              </p:custDataLst>
            </p:nvPr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>
            <p:custDataLst>
              <p:tags r:id="rId9"/>
            </p:custDataLst>
          </p:nvPr>
        </p:nvGrpSpPr>
        <p:grpSpPr>
          <a:xfrm>
            <a:off x="5688375" y="3378700"/>
            <a:ext cx="720000" cy="720000"/>
            <a:chOff x="5412150" y="3340600"/>
            <a:chExt cx="720000" cy="720000"/>
          </a:xfrm>
        </p:grpSpPr>
        <p:sp>
          <p:nvSpPr>
            <p:cNvPr id="18" name="矩形 17"/>
            <p:cNvSpPr/>
            <p:nvPr>
              <p:custDataLst>
                <p:tags r:id="rId10"/>
              </p:custDataLst>
            </p:nvPr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19" name="矩形 18"/>
            <p:cNvSpPr/>
            <p:nvPr>
              <p:custDataLst>
                <p:tags r:id="rId11"/>
              </p:custDataLst>
            </p:nvPr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>
            <p:custDataLst>
              <p:tags r:id="rId12"/>
            </p:custDataLst>
          </p:nvPr>
        </p:nvGrpSpPr>
        <p:grpSpPr>
          <a:xfrm>
            <a:off x="5688375" y="4458700"/>
            <a:ext cx="720000" cy="720000"/>
            <a:chOff x="5412150" y="4420600"/>
            <a:chExt cx="720000" cy="720000"/>
          </a:xfrm>
        </p:grpSpPr>
        <p:sp>
          <p:nvSpPr>
            <p:cNvPr id="21" name="矩形 20"/>
            <p:cNvSpPr/>
            <p:nvPr>
              <p:custDataLst>
                <p:tags r:id="rId13"/>
              </p:custDataLst>
            </p:nvPr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22" name="矩形 21"/>
            <p:cNvSpPr/>
            <p:nvPr>
              <p:custDataLst>
                <p:tags r:id="rId14"/>
              </p:custDataLst>
            </p:nvPr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/>
          <p:cNvSpPr/>
          <p:nvPr>
            <p:custDataLst>
              <p:tags r:id="rId15"/>
            </p:custDataLst>
          </p:nvPr>
        </p:nvSpPr>
        <p:spPr>
          <a:xfrm>
            <a:off x="6618650" y="337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创新点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25" name="矩形 24"/>
          <p:cNvSpPr/>
          <p:nvPr>
            <p:custDataLst>
              <p:tags r:id="rId16"/>
            </p:custDataLst>
          </p:nvPr>
        </p:nvSpPr>
        <p:spPr>
          <a:xfrm>
            <a:off x="6618650" y="445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项目</a:t>
            </a:r>
            <a:r>
              <a:rPr lang="zh-CN" altLang="en-US" sz="2800" b="1" dirty="0">
                <a:solidFill>
                  <a:schemeClr val="accent2"/>
                </a:solidFill>
              </a:rPr>
              <a:t>测试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33" name="矩形: 圆角 32"/>
          <p:cNvSpPr/>
          <p:nvPr/>
        </p:nvSpPr>
        <p:spPr>
          <a:xfrm>
            <a:off x="0" y="0"/>
            <a:ext cx="2032000" cy="1143000"/>
          </a:xfrm>
          <a:prstGeom prst="roundRect">
            <a:avLst>
              <a:gd name="adj" fmla="val 16667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89" name="矩形 88"/>
          <p:cNvSpPr/>
          <p:nvPr>
            <p:custDataLst>
              <p:tags r:id="rId17"/>
            </p:custDataLst>
          </p:nvPr>
        </p:nvSpPr>
        <p:spPr>
          <a:xfrm>
            <a:off x="6618650" y="229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研究方案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研究内容：基于人工智能的驾驶失能状态识别研究</a:t>
            </a:r>
            <a:endParaRPr lang="zh-CN" altLang="en-US" sz="2000" b="1" dirty="0">
              <a:solidFill>
                <a:srgbClr val="C8161E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sz="1400" dirty="0">
                <a:solidFill>
                  <a:schemeClr val="accent2"/>
                </a:solidFill>
              </a:rPr>
              <a:t>1、开发一种基于人工智能的驾驶状态识别系统，以满足以下目标：</a:t>
            </a:r>
            <a:endParaRPr lang="en-US" altLang="zh-CN" sz="1400" dirty="0">
              <a:solidFill>
                <a:schemeClr val="accent2"/>
              </a:solidFill>
            </a:endParaRPr>
          </a:p>
          <a:p>
            <a:r>
              <a:rPr lang="en-US" altLang="zh-CN" sz="1400" dirty="0">
                <a:solidFill>
                  <a:schemeClr val="accent2"/>
                </a:solidFill>
              </a:rPr>
              <a:t>（1）准确识别驾驶员状态的失能等级和危险程度；</a:t>
            </a:r>
            <a:endParaRPr lang="en-US" altLang="zh-CN" sz="1400" dirty="0">
              <a:solidFill>
                <a:schemeClr val="accent2"/>
              </a:solidFill>
            </a:endParaRPr>
          </a:p>
          <a:p>
            <a:r>
              <a:rPr lang="en-US" altLang="zh-CN" sz="1400" dirty="0">
                <a:solidFill>
                  <a:schemeClr val="accent2"/>
                </a:solidFill>
              </a:rPr>
              <a:t>（2）为汽车控制系统提供更准确的驾驶状态信息；</a:t>
            </a:r>
            <a:endParaRPr lang="en-US" altLang="zh-CN" sz="1400" dirty="0">
              <a:solidFill>
                <a:schemeClr val="accent2"/>
              </a:solidFill>
            </a:endParaRPr>
          </a:p>
          <a:p>
            <a:r>
              <a:rPr lang="en-US" altLang="zh-CN" sz="1400" dirty="0">
                <a:solidFill>
                  <a:schemeClr val="accent2"/>
                </a:solidFill>
              </a:rPr>
              <a:t>（3）为智能辅助系统提供高质量的识别数据。</a:t>
            </a:r>
            <a:endParaRPr lang="en-US" altLang="zh-CN" sz="1400" dirty="0">
              <a:solidFill>
                <a:schemeClr val="accent2"/>
              </a:solidFill>
            </a:endParaRPr>
          </a:p>
          <a:p>
            <a:r>
              <a:rPr lang="en-US" altLang="zh-CN" sz="1400" dirty="0">
                <a:solidFill>
                  <a:schemeClr val="accent2"/>
                </a:solidFill>
              </a:rPr>
              <a:t>2、将开发的识别算法模型应用部署到Xaviar硬件系统中.</a:t>
            </a:r>
            <a:endParaRPr lang="en-US" altLang="zh-CN" sz="1400" dirty="0">
              <a:solidFill>
                <a:schemeClr val="accent2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研究方案</a:t>
            </a:r>
            <a:endParaRPr lang="zh-CN" altLang="en-US" sz="3200" b="1" dirty="0">
              <a:solidFill>
                <a:srgbClr val="C8161E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sz="1400" dirty="0">
                <a:solidFill>
                  <a:schemeClr val="accent2"/>
                </a:solidFill>
              </a:rPr>
              <a:t>为了提高模型的泛化能力，</a:t>
            </a:r>
            <a:r>
              <a:rPr lang="zh-CN" sz="1400" dirty="0">
                <a:solidFill>
                  <a:schemeClr val="accent2"/>
                </a:solidFill>
              </a:rPr>
              <a:t>计划</a:t>
            </a:r>
            <a:r>
              <a:rPr sz="1400" dirty="0">
                <a:solidFill>
                  <a:schemeClr val="accent2"/>
                </a:solidFill>
              </a:rPr>
              <a:t>采用公开驾驶员状态检测数据集DDD（Driver Drowsiness Detection），该数据集包含大量已标注的驾驶员面部特征图片，包括疲劳、分心等状态。此外，系统还通过MIPI摄像头实时采集驾驶员面部视频流，并对每一帧进行预处理，包括灰度化、归一化和去噪处理，以增强图像质量并提高检测精度。同时，毫米波传感器用于采集驾驶员的心跳数据，为驾驶状态的识别提供生理维度的辅助信息。并且，利用OpenCV4和Dlib库对驾驶员面部关键点进行检测，并提取68个面部特征点，以分析驾驶员的面部状态。</a:t>
            </a:r>
            <a:endParaRPr sz="1400" dirty="0">
              <a:solidFill>
                <a:schemeClr val="accent2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创新点</a:t>
            </a:r>
            <a:endParaRPr lang="zh-CN" altLang="en-US" sz="3200" b="1" dirty="0">
              <a:solidFill>
                <a:srgbClr val="C8161E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sz="1400" dirty="0">
                <a:solidFill>
                  <a:schemeClr val="accent2"/>
                </a:solidFill>
              </a:rPr>
              <a:t>·  眼部闭合检测：采用眼睛纵横比（Eye Aspect Ratio, EAR）计算眼睛的闭合程度，若EAR值持续低于设定阈值，则判定驾驶员可能处于疲劳状态。</a:t>
            </a:r>
            <a:endParaRPr lang="en-US" altLang="zh-CN" sz="1400" dirty="0">
              <a:solidFill>
                <a:schemeClr val="accent2"/>
              </a:solidFill>
            </a:endParaRPr>
          </a:p>
          <a:p>
            <a:r>
              <a:rPr lang="en-US" altLang="zh-CN" sz="1400" dirty="0">
                <a:solidFill>
                  <a:schemeClr val="accent2"/>
                </a:solidFill>
              </a:rPr>
              <a:t>·  嘴巴张开程度检测：计算嘴部纵横比（Mouth Aspect Ratio, MAR），若MAR值超过设定阈值，并持续一段时间，则可能表示驾驶员正处于打哈欠的状态中。</a:t>
            </a:r>
            <a:endParaRPr lang="en-US" altLang="zh-CN" sz="1400" dirty="0">
              <a:solidFill>
                <a:schemeClr val="accent2"/>
              </a:solidFill>
            </a:endParaRPr>
          </a:p>
          <a:p>
            <a:r>
              <a:rPr lang="en-US" altLang="zh-CN" sz="1400" dirty="0">
                <a:solidFill>
                  <a:schemeClr val="accent2"/>
                </a:solidFill>
              </a:rPr>
              <a:t>·  头部姿态估计：利用面部关键点计算头部偏移角度，即俯仰角（Pitch）。若偏移角度超过设定阈值，则可能表明驾驶员存在分心、低头等危险行为。</a:t>
            </a:r>
            <a:endParaRPr lang="en-US" altLang="zh-CN" sz="1400" dirty="0">
              <a:solidFill>
                <a:schemeClr val="accent2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03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眼睛闭合率</a:t>
            </a:r>
            <a:r>
              <a:rPr lang="en-US" altLang="zh-CN" dirty="0"/>
              <a:t> EAR</a:t>
            </a:r>
            <a:endParaRPr lang="en-US" altLang="zh-CN" dirty="0"/>
          </a:p>
        </p:txBody>
      </p:sp>
      <p:pic>
        <p:nvPicPr>
          <p:cNvPr id="2" name="内容占位符 1"/>
          <p:cNvPicPr>
            <a:picLocks noChangeAspect="1"/>
          </p:cNvPicPr>
          <p:nvPr>
            <p:ph sz="quarter" idx="10"/>
          </p:nvPr>
        </p:nvPicPr>
        <p:blipFill>
          <a:blip r:embed="rId1"/>
          <a:stretch>
            <a:fillRect/>
          </a:stretch>
        </p:blipFill>
        <p:spPr>
          <a:xfrm>
            <a:off x="3008630" y="1142365"/>
            <a:ext cx="6174105" cy="49917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嘴巴开合率</a:t>
            </a:r>
            <a:r>
              <a:rPr lang="en-US" altLang="zh-CN" dirty="0"/>
              <a:t> MAR</a:t>
            </a:r>
            <a:endParaRPr lang="en-US" altLang="zh-CN" dirty="0"/>
          </a:p>
        </p:txBody>
      </p:sp>
      <p:pic>
        <p:nvPicPr>
          <p:cNvPr id="2" name="内容占位符 1"/>
          <p:cNvPicPr>
            <a:picLocks noChangeAspect="1"/>
          </p:cNvPicPr>
          <p:nvPr>
            <p:ph sz="quarter" idx="10"/>
          </p:nvPr>
        </p:nvPicPr>
        <p:blipFill>
          <a:blip r:embed="rId1"/>
          <a:stretch>
            <a:fillRect/>
          </a:stretch>
        </p:blipFill>
        <p:spPr>
          <a:xfrm>
            <a:off x="3357245" y="1149985"/>
            <a:ext cx="5476875" cy="14097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245" y="2559685"/>
            <a:ext cx="5476240" cy="3142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头部仰角</a:t>
            </a:r>
            <a:r>
              <a:rPr lang="en-US" altLang="zh-CN" dirty="0"/>
              <a:t> PHEA</a:t>
            </a:r>
            <a:endParaRPr lang="en-US" altLang="zh-CN" dirty="0"/>
          </a:p>
        </p:txBody>
      </p:sp>
      <p:pic>
        <p:nvPicPr>
          <p:cNvPr id="2" name="内容占位符 1"/>
          <p:cNvPicPr>
            <a:picLocks noChangeAspect="1"/>
          </p:cNvPicPr>
          <p:nvPr>
            <p:ph sz="quarter" idx="10"/>
          </p:nvPr>
        </p:nvPicPr>
        <p:blipFill>
          <a:blip r:embed="rId1"/>
          <a:stretch>
            <a:fillRect/>
          </a:stretch>
        </p:blipFill>
        <p:spPr>
          <a:xfrm>
            <a:off x="2804795" y="1804035"/>
            <a:ext cx="6581775" cy="3667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三种数据的趋势类型</a:t>
            </a:r>
            <a:r>
              <a:rPr lang="en-US" altLang="zh-CN"/>
              <a:t> T</a:t>
            </a:r>
            <a:r>
              <a:rPr lang="en-US" altLang="zh-CN"/>
              <a:t>rend</a:t>
            </a:r>
            <a:endParaRPr lang="en-US" altLang="zh-CN"/>
          </a:p>
        </p:txBody>
      </p:sp>
      <p:pic>
        <p:nvPicPr>
          <p:cNvPr id="5" name="内容占位符 4"/>
          <p:cNvPicPr>
            <a:picLocks noChangeAspect="1"/>
          </p:cNvPicPr>
          <p:nvPr>
            <p:ph sz="quarter" idx="10"/>
          </p:nvPr>
        </p:nvPicPr>
        <p:blipFill>
          <a:blip r:embed="rId1"/>
          <a:stretch>
            <a:fillRect/>
          </a:stretch>
        </p:blipFill>
        <p:spPr>
          <a:xfrm>
            <a:off x="1453515" y="921385"/>
            <a:ext cx="9398635" cy="5631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10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11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12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13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14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15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16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17.xml><?xml version="1.0" encoding="utf-8"?>
<p:tagLst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78c8f87c-62e1-4241-a275-173841f12d59"/>
  <p:tag name="KSO_WPP_MARK_KEY" val="a0b7c105-573a-4b8d-8f0b-131e26e8219c"/>
  <p:tag name="COMMONDATA" val="eyJoZGlkIjoiMWUyM2YzYjkzNmQwZDIyMGMzMzQ3ZGEzZThlOGQ3YmEifQ=="/>
</p:tagLst>
</file>

<file path=ppt/tags/tag2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3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4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5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6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7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8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ags/tag9.xml><?xml version="1.0" encoding="utf-8"?>
<p:tagLst xmlns:p="http://schemas.openxmlformats.org/presentationml/2006/main">
  <p:tag name="KSO_WM_DIAGRAM_VIRTUALLY_FRAME" val="{&quot;height&quot;:311.81102362204723,&quot;left&quot;:447.9035433070866,&quot;top&quot;:95.96062992125984,&quot;width&quot;:441.0964566929134}"/>
</p:tagLst>
</file>

<file path=ppt/theme/theme1.xml><?xml version="1.0" encoding="utf-8"?>
<a:theme xmlns:a="http://schemas.openxmlformats.org/drawingml/2006/main" name="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789</Words>
  <Application>WPS 演示</Application>
  <PresentationFormat>宽屏</PresentationFormat>
  <Paragraphs>72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9</vt:i4>
      </vt:variant>
      <vt:variant>
        <vt:lpstr>幻灯片标题</vt:lpstr>
      </vt:variant>
      <vt:variant>
        <vt:i4>17</vt:i4>
      </vt:variant>
    </vt:vector>
  </HeadingPairs>
  <TitlesOfParts>
    <vt:vector size="37" baseType="lpstr">
      <vt:lpstr>Arial</vt:lpstr>
      <vt:lpstr>宋体</vt:lpstr>
      <vt:lpstr>Wingdings</vt:lpstr>
      <vt:lpstr>Arial</vt:lpstr>
      <vt:lpstr>微软雅黑</vt:lpstr>
      <vt:lpstr>HarmonyOS Sans SC Black</vt:lpstr>
      <vt:lpstr>Segoe Print</vt:lpstr>
      <vt:lpstr>Segoe UI</vt:lpstr>
      <vt:lpstr>HarmonyOS Sans SC Light</vt:lpstr>
      <vt:lpstr>Arial Unicode MS</vt:lpstr>
      <vt:lpstr>等线</vt:lpstr>
      <vt:lpstr>自定义设计方案</vt:lpstr>
      <vt:lpstr>1_自定义设计方案</vt:lpstr>
      <vt:lpstr>2_自定义设计方案</vt:lpstr>
      <vt:lpstr>3_自定义设计方案</vt:lpstr>
      <vt:lpstr>4_自定义设计方案</vt:lpstr>
      <vt:lpstr>5_自定义设计方案</vt:lpstr>
      <vt:lpstr>6_自定义设计方案</vt:lpstr>
      <vt:lpstr>7_自定义设计方案</vt:lpstr>
      <vt:lpstr>8_自定义设计方案</vt:lpstr>
      <vt:lpstr>第46期本科生研究计划答辩</vt:lpstr>
      <vt:lpstr>PowerPoint 演示文稿</vt:lpstr>
      <vt:lpstr>研究内容：基于人工智能的驾驶失能状态识别研究</vt:lpstr>
      <vt:lpstr>研究方案</vt:lpstr>
      <vt:lpstr>创新点</vt:lpstr>
      <vt:lpstr>眼睛闭合率 EAR</vt:lpstr>
      <vt:lpstr>嘴巴开合率 MAR</vt:lpstr>
      <vt:lpstr>头部仰角 PHEA</vt:lpstr>
      <vt:lpstr>三种数据的趋势类型 Trend</vt:lpstr>
      <vt:lpstr>三种状态判断（正常 预警 危险）</vt:lpstr>
      <vt:lpstr>项目展示</vt:lpstr>
      <vt:lpstr>代码展示</vt:lpstr>
      <vt:lpstr>代码展示</vt:lpstr>
      <vt:lpstr>结果分析</vt:lpstr>
      <vt:lpstr>检测成果</vt:lpstr>
      <vt:lpstr>检测成果</vt:lpstr>
      <vt:lpstr>PowerPoint 演示文稿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李一</dc:creator>
  <cp:category>work report</cp:category>
  <cp:lastModifiedBy>26327</cp:lastModifiedBy>
  <cp:revision>281</cp:revision>
  <cp:lastPrinted>2017-10-17T16:00:00Z</cp:lastPrinted>
  <dcterms:created xsi:type="dcterms:W3CDTF">2017-10-17T16:00:00Z</dcterms:created>
  <dcterms:modified xsi:type="dcterms:W3CDTF">2025-03-17T11:00:43Z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a173570b-f82c-4049-95f2-66cf58a73903</vt:lpwstr>
  </property>
  <property fmtid="{D5CDD505-2E9C-101B-9397-08002B2CF9AE}" pid="3" name="ICV">
    <vt:lpwstr>3F36B847EE8B4460B913F707A9B41240_12</vt:lpwstr>
  </property>
  <property fmtid="{D5CDD505-2E9C-101B-9397-08002B2CF9AE}" pid="4" name="KSOProductBuildVer">
    <vt:lpwstr>2052-12.1.0.16910</vt:lpwstr>
  </property>
</Properties>
</file>

<file path=docProps/thumbnail.jpeg>
</file>